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79" r:id="rId8"/>
    <p:sldId id="265" r:id="rId9"/>
    <p:sldId id="266" r:id="rId10"/>
    <p:sldId id="267" r:id="rId11"/>
    <p:sldId id="281" r:id="rId12"/>
    <p:sldId id="282" r:id="rId13"/>
    <p:sldId id="283" r:id="rId14"/>
    <p:sldId id="268" r:id="rId15"/>
    <p:sldId id="269" r:id="rId16"/>
    <p:sldId id="278" r:id="rId17"/>
    <p:sldId id="270" r:id="rId18"/>
    <p:sldId id="271" r:id="rId19"/>
    <p:sldId id="272" r:id="rId20"/>
    <p:sldId id="275" r:id="rId21"/>
    <p:sldId id="274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32" autoAdjust="0"/>
    <p:restoredTop sz="94660"/>
  </p:normalViewPr>
  <p:slideViewPr>
    <p:cSldViewPr>
      <p:cViewPr varScale="1">
        <p:scale>
          <a:sx n="101" d="100"/>
          <a:sy n="101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5F2AB-94B8-4CA9-83A0-A49741685BA0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CF6D7-B47E-493C-B82D-38E48FC4E3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07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F6D7-B47E-493C-B82D-38E48FC4E351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642942"/>
          </a:xfr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1600">
                <a:latin typeface="Tahoma" pitchFamily="34" charset="0"/>
                <a:cs typeface="Tahoma" pitchFamily="34" charset="0"/>
              </a:defRPr>
            </a:lvl1pPr>
            <a:lvl2pPr>
              <a:defRPr sz="1400">
                <a:latin typeface="Tahoma" pitchFamily="34" charset="0"/>
                <a:cs typeface="Tahoma" pitchFamily="34" charset="0"/>
              </a:defRPr>
            </a:lvl2pPr>
            <a:lvl3pPr>
              <a:defRPr sz="1200">
                <a:latin typeface="Tahoma" pitchFamily="34" charset="0"/>
                <a:cs typeface="Tahoma" pitchFamily="34" charset="0"/>
              </a:defRPr>
            </a:lvl3pPr>
            <a:lvl4pPr>
              <a:defRPr sz="1100">
                <a:latin typeface="Tahoma" pitchFamily="34" charset="0"/>
                <a:cs typeface="Tahoma" pitchFamily="34" charset="0"/>
              </a:defRPr>
            </a:lvl4pPr>
            <a:lvl5pPr>
              <a:defRPr sz="11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1600">
                <a:latin typeface="Tahoma" pitchFamily="34" charset="0"/>
                <a:cs typeface="Tahoma" pitchFamily="34" charset="0"/>
              </a:defRPr>
            </a:lvl1pPr>
            <a:lvl2pPr>
              <a:defRPr sz="1400">
                <a:latin typeface="Tahoma" pitchFamily="34" charset="0"/>
                <a:cs typeface="Tahoma" pitchFamily="34" charset="0"/>
              </a:defRPr>
            </a:lvl2pPr>
            <a:lvl3pPr>
              <a:defRPr sz="1200">
                <a:latin typeface="Tahoma" pitchFamily="34" charset="0"/>
                <a:cs typeface="Tahoma" pitchFamily="34" charset="0"/>
              </a:defRPr>
            </a:lvl3pPr>
            <a:lvl4pPr>
              <a:defRPr sz="1100">
                <a:latin typeface="Tahoma" pitchFamily="34" charset="0"/>
                <a:cs typeface="Tahoma" pitchFamily="34" charset="0"/>
              </a:defRPr>
            </a:lvl4pPr>
            <a:lvl5pPr>
              <a:defRPr sz="11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285751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46259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000108"/>
            <a:ext cx="4041775" cy="28575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8430"/>
          </a:xfrm>
        </p:spPr>
        <p:txBody>
          <a:bodyPr anchor="b">
            <a:noAutofit/>
          </a:bodyPr>
          <a:lstStyle>
            <a:lvl1pPr algn="l">
              <a:defRPr sz="16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008313" cy="548324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D16F-8AB2-4869-823E-649261BD0938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DBE22-03E7-493D-9702-7D2B9878DA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b="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400" b="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200" b="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23928" y="1857372"/>
            <a:ext cx="7777162" cy="1214438"/>
            <a:chOff x="405" y="709"/>
            <a:chExt cx="4899" cy="765"/>
          </a:xfrm>
        </p:grpSpPr>
        <p:sp>
          <p:nvSpPr>
            <p:cNvPr id="5" name="Rectangle 44"/>
            <p:cNvSpPr>
              <a:spLocks noChangeArrowheads="1"/>
            </p:cNvSpPr>
            <p:nvPr/>
          </p:nvSpPr>
          <p:spPr bwMode="auto">
            <a:xfrm>
              <a:off x="405" y="1035"/>
              <a:ext cx="4899" cy="43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4000" b="1" spc="-15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C++ Basics I</a:t>
              </a:r>
              <a:endParaRPr lang="en-US" altLang="ko-KR" sz="4000" b="1" spc="-15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Rectangle 45"/>
            <p:cNvSpPr>
              <a:spLocks noChangeArrowheads="1"/>
            </p:cNvSpPr>
            <p:nvPr/>
          </p:nvSpPr>
          <p:spPr bwMode="auto">
            <a:xfrm>
              <a:off x="1791" y="709"/>
              <a:ext cx="2178" cy="45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Ctr="1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 b="1" spc="-15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Lecture</a:t>
              </a:r>
              <a:r>
                <a:rPr lang="en-US" altLang="ko-KR" sz="3200" b="1" spc="-15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1</a:t>
              </a:r>
              <a:endParaRPr lang="en-US" altLang="ko-KR" sz="3200" b="1" spc="-1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2357454" y="392906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1400" i="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Seoul National University</a:t>
            </a:r>
          </a:p>
          <a:p>
            <a:pPr algn="ctr"/>
            <a:r>
              <a:rPr lang="en-US" altLang="ko-KR" sz="1400" i="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Graphics &amp; Media Lab</a:t>
            </a:r>
            <a:endParaRPr lang="ko-KR" altLang="en-US" sz="1400" i="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736040" y="3299659"/>
            <a:ext cx="183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Variable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Scope of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Local and global variables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807383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a = 3;</a:t>
            </a:r>
          </a:p>
          <a:p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b = 5;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c = 7;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  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a &lt;&lt; b &lt;&lt; c;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}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a &lt;&lt; b;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c;	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Compilation Error !</a:t>
            </a:r>
          </a:p>
          <a:p>
            <a:r>
              <a:rPr lang="en-US" altLang="ko-KR" dirty="0" smtClean="0">
                <a:latin typeface="Lucida Console" pitchFamily="49" charset="0"/>
              </a:rPr>
              <a:t>} </a:t>
            </a:r>
            <a:endParaRPr lang="ko-KR" altLang="en-US" dirty="0" smtClean="0">
              <a:solidFill>
                <a:srgbClr val="008000"/>
              </a:solidFill>
              <a:latin typeface="Lucida Console" pitchFamily="49" charset="0"/>
            </a:endParaRPr>
          </a:p>
        </p:txBody>
      </p:sp>
      <p:sp>
        <p:nvSpPr>
          <p:cNvPr id="6" name="왼쪽 화살표 5"/>
          <p:cNvSpPr/>
          <p:nvPr/>
        </p:nvSpPr>
        <p:spPr>
          <a:xfrm>
            <a:off x="2257991" y="2456861"/>
            <a:ext cx="242889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724207" y="2348099"/>
            <a:ext cx="20002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Tahoma" pitchFamily="34" charset="0"/>
                <a:ea typeface="Arial Unicode MS" pitchFamily="50" charset="-127"/>
                <a:cs typeface="Tahoma" pitchFamily="34" charset="0"/>
              </a:rPr>
              <a:t>Global variable</a:t>
            </a:r>
            <a:endParaRPr lang="ko-KR" altLang="en-US" sz="2000" dirty="0">
              <a:latin typeface="Tahoma" pitchFamily="34" charset="0"/>
              <a:ea typeface="Arial Unicode MS" pitchFamily="50" charset="-127"/>
              <a:cs typeface="Tahoma" pitchFamily="34" charset="0"/>
            </a:endParaRPr>
          </a:p>
        </p:txBody>
      </p:sp>
      <p:sp>
        <p:nvSpPr>
          <p:cNvPr id="9" name="오른쪽 대괄호 8"/>
          <p:cNvSpPr/>
          <p:nvPr/>
        </p:nvSpPr>
        <p:spPr>
          <a:xfrm>
            <a:off x="4286248" y="3643314"/>
            <a:ext cx="285752" cy="85725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357686" y="3721246"/>
            <a:ext cx="20002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Tahoma" pitchFamily="34" charset="0"/>
                <a:ea typeface="Arial Unicode MS" pitchFamily="50" charset="-127"/>
                <a:cs typeface="Tahoma" pitchFamily="34" charset="0"/>
              </a:rPr>
              <a:t>Scope of variable </a:t>
            </a:r>
            <a:r>
              <a:rPr lang="en-US" altLang="ko-KR" sz="2000" dirty="0" smtClean="0">
                <a:latin typeface="Lucida Console" pitchFamily="49" charset="0"/>
                <a:ea typeface="Arial Unicode MS" pitchFamily="50" charset="-127"/>
                <a:cs typeface="Tahoma" pitchFamily="34" charset="0"/>
              </a:rPr>
              <a:t>c</a:t>
            </a:r>
            <a:endParaRPr lang="ko-KR" altLang="en-US" sz="2000" dirty="0">
              <a:latin typeface="Lucida Console" pitchFamily="49" charset="0"/>
              <a:ea typeface="Arial Unicode MS" pitchFamily="50" charset="-127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Scope of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extern</a:t>
            </a:r>
          </a:p>
          <a:p>
            <a:pPr lvl="1"/>
            <a:r>
              <a:rPr lang="en-US" altLang="ko-KR" dirty="0" smtClean="0"/>
              <a:t>We can </a:t>
            </a:r>
            <a:r>
              <a:rPr lang="en-US" altLang="ko-KR" u="sng" dirty="0" smtClean="0"/>
              <a:t>declare</a:t>
            </a:r>
            <a:r>
              <a:rPr lang="en-US" altLang="ko-KR" dirty="0" smtClean="0"/>
              <a:t> a global variable without </a:t>
            </a:r>
            <a:r>
              <a:rPr lang="en-US" altLang="ko-KR" u="sng" dirty="0" smtClean="0"/>
              <a:t>defining</a:t>
            </a:r>
            <a:r>
              <a:rPr lang="en-US" altLang="ko-KR" dirty="0" smtClean="0"/>
              <a:t> it by using the </a:t>
            </a:r>
            <a:r>
              <a:rPr lang="en-US" altLang="ko-KR" b="1" dirty="0" smtClean="0"/>
              <a:t>extern</a:t>
            </a:r>
            <a:r>
              <a:rPr lang="en-US" altLang="ko-KR" dirty="0" smtClean="0"/>
              <a:t> keyword.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9912" y="2655324"/>
            <a:ext cx="3643338" cy="1600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sz="1400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sz="1400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extern </a:t>
            </a:r>
            <a:r>
              <a:rPr lang="en-US" altLang="ko-KR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a;</a:t>
            </a:r>
          </a:p>
          <a:p>
            <a:endParaRPr lang="ko-KR" altLang="en-US" sz="1400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&lt;&lt; a &lt;&lt;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4358" y="2143116"/>
            <a:ext cx="1133644" cy="369332"/>
          </a:xfrm>
          <a:prstGeom prst="rect">
            <a:avLst/>
          </a:prstGeom>
          <a:solidFill>
            <a:srgbClr val="FFFF00">
              <a:alpha val="50196"/>
            </a:srgb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main.cpp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440" y="2655324"/>
            <a:ext cx="1285884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sz="1400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a = 3;</a:t>
            </a:r>
          </a:p>
          <a:p>
            <a:endParaRPr lang="ko-KR" altLang="en-US" sz="1400" dirty="0" smtClean="0">
              <a:solidFill>
                <a:srgbClr val="010001"/>
              </a:solidFill>
              <a:latin typeface="Lucida Conso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171918"/>
            <a:ext cx="1042273" cy="369332"/>
          </a:xfrm>
          <a:prstGeom prst="rect">
            <a:avLst/>
          </a:prstGeom>
          <a:solidFill>
            <a:srgbClr val="FFFF00">
              <a:alpha val="50196"/>
            </a:srgb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tmp.cpp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00440" y="3684258"/>
            <a:ext cx="1603324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definition of a</a:t>
            </a:r>
            <a:endParaRPr lang="ko-KR" altLang="en-US" dirty="0">
              <a:latin typeface="휴먼편지체" pitchFamily="18" charset="-127"/>
              <a:ea typeface="휴먼편지체" pitchFamily="18" charset="-127"/>
              <a:cs typeface="Tahoma" pitchFamily="34" charset="0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6243382" y="3184192"/>
            <a:ext cx="142876" cy="500066"/>
          </a:xfrm>
          <a:custGeom>
            <a:avLst/>
            <a:gdLst>
              <a:gd name="connsiteX0" fmla="*/ 204039 w 204039"/>
              <a:gd name="connsiteY0" fmla="*/ 687689 h 687689"/>
              <a:gd name="connsiteX1" fmla="*/ 7557 w 204039"/>
              <a:gd name="connsiteY1" fmla="*/ 536549 h 687689"/>
              <a:gd name="connsiteX2" fmla="*/ 158697 w 204039"/>
              <a:gd name="connsiteY2" fmla="*/ 324952 h 687689"/>
              <a:gd name="connsiteX3" fmla="*/ 45342 w 204039"/>
              <a:gd name="connsiteY3" fmla="*/ 0 h 6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39" h="687689">
                <a:moveTo>
                  <a:pt x="204039" y="687689"/>
                </a:moveTo>
                <a:cubicBezTo>
                  <a:pt x="109576" y="642347"/>
                  <a:pt x="15114" y="597005"/>
                  <a:pt x="7557" y="536549"/>
                </a:cubicBezTo>
                <a:cubicBezTo>
                  <a:pt x="0" y="476093"/>
                  <a:pt x="152400" y="414377"/>
                  <a:pt x="158697" y="324952"/>
                </a:cubicBezTo>
                <a:cubicBezTo>
                  <a:pt x="164994" y="235527"/>
                  <a:pt x="105168" y="117763"/>
                  <a:pt x="45342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282" y="3735010"/>
            <a:ext cx="1261884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declaration</a:t>
            </a:r>
          </a:p>
          <a:p>
            <a:pPr algn="ctr"/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of a</a:t>
            </a:r>
            <a:endParaRPr lang="ko-KR" altLang="en-US" dirty="0">
              <a:latin typeface="휴먼편지체" pitchFamily="18" charset="-127"/>
              <a:ea typeface="휴먼편지체" pitchFamily="18" charset="-127"/>
              <a:cs typeface="Tahoma" pitchFamily="34" charset="0"/>
            </a:endParaRPr>
          </a:p>
        </p:txBody>
      </p:sp>
      <p:sp>
        <p:nvSpPr>
          <p:cNvPr id="13" name="자유형 12"/>
          <p:cNvSpPr/>
          <p:nvPr/>
        </p:nvSpPr>
        <p:spPr>
          <a:xfrm rot="4203418">
            <a:off x="1255532" y="3174868"/>
            <a:ext cx="209773" cy="787427"/>
          </a:xfrm>
          <a:custGeom>
            <a:avLst/>
            <a:gdLst>
              <a:gd name="connsiteX0" fmla="*/ 204039 w 204039"/>
              <a:gd name="connsiteY0" fmla="*/ 687689 h 687689"/>
              <a:gd name="connsiteX1" fmla="*/ 7557 w 204039"/>
              <a:gd name="connsiteY1" fmla="*/ 536549 h 687689"/>
              <a:gd name="connsiteX2" fmla="*/ 158697 w 204039"/>
              <a:gd name="connsiteY2" fmla="*/ 324952 h 687689"/>
              <a:gd name="connsiteX3" fmla="*/ 45342 w 204039"/>
              <a:gd name="connsiteY3" fmla="*/ 0 h 6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39" h="687689">
                <a:moveTo>
                  <a:pt x="204039" y="687689"/>
                </a:moveTo>
                <a:cubicBezTo>
                  <a:pt x="109576" y="642347"/>
                  <a:pt x="15114" y="597005"/>
                  <a:pt x="7557" y="536549"/>
                </a:cubicBezTo>
                <a:cubicBezTo>
                  <a:pt x="0" y="476093"/>
                  <a:pt x="152400" y="414377"/>
                  <a:pt x="158697" y="324952"/>
                </a:cubicBezTo>
                <a:cubicBezTo>
                  <a:pt x="164994" y="235527"/>
                  <a:pt x="105168" y="117763"/>
                  <a:pt x="45342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857" y="4397059"/>
            <a:ext cx="2786081" cy="174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Scope of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static global variable</a:t>
            </a:r>
          </a:p>
          <a:p>
            <a:pPr lvl="1"/>
            <a:r>
              <a:rPr lang="en-US" altLang="ko-KR" dirty="0" smtClean="0"/>
              <a:t>We can define a global variable as </a:t>
            </a:r>
            <a:r>
              <a:rPr lang="en-US" altLang="ko-KR" b="1" dirty="0" smtClean="0"/>
              <a:t>static</a:t>
            </a:r>
            <a:r>
              <a:rPr lang="en-US" altLang="ko-KR" dirty="0" smtClean="0"/>
              <a:t> to make its scope local to a file.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9912" y="2655324"/>
            <a:ext cx="3643338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sz="1400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sz="1400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static </a:t>
            </a:r>
            <a:r>
              <a:rPr lang="en-US" altLang="ko-KR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a = 5;</a:t>
            </a:r>
          </a:p>
          <a:p>
            <a:endParaRPr lang="en-US" altLang="ko-KR" sz="1400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static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f() {}</a:t>
            </a:r>
          </a:p>
          <a:p>
            <a:endParaRPr lang="ko-KR" altLang="en-US" sz="1400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&lt;&lt; a &lt;&lt;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4358" y="2143116"/>
            <a:ext cx="1133644" cy="369332"/>
          </a:xfrm>
          <a:prstGeom prst="rect">
            <a:avLst/>
          </a:prstGeom>
          <a:solidFill>
            <a:srgbClr val="FFFF00">
              <a:alpha val="50196"/>
            </a:srgb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main.cpp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00440" y="2655324"/>
            <a:ext cx="2043394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sz="1400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static </a:t>
            </a:r>
            <a:r>
              <a:rPr lang="en-US" altLang="ko-KR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a = 3;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static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int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f() { }</a:t>
            </a:r>
          </a:p>
          <a:p>
            <a:endParaRPr lang="ko-KR" altLang="en-US" sz="1400" dirty="0" smtClean="0">
              <a:solidFill>
                <a:srgbClr val="010001"/>
              </a:solidFill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1495" y="2171918"/>
            <a:ext cx="1042273" cy="369332"/>
          </a:xfrm>
          <a:prstGeom prst="rect">
            <a:avLst/>
          </a:prstGeom>
          <a:solidFill>
            <a:srgbClr val="FFFF00">
              <a:alpha val="50196"/>
            </a:srgb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tmp.cpp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786322"/>
            <a:ext cx="3143272" cy="182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자유형 16"/>
          <p:cNvSpPr/>
          <p:nvPr/>
        </p:nvSpPr>
        <p:spPr>
          <a:xfrm>
            <a:off x="6500826" y="3194247"/>
            <a:ext cx="142876" cy="500066"/>
          </a:xfrm>
          <a:custGeom>
            <a:avLst/>
            <a:gdLst>
              <a:gd name="connsiteX0" fmla="*/ 204039 w 204039"/>
              <a:gd name="connsiteY0" fmla="*/ 687689 h 687689"/>
              <a:gd name="connsiteX1" fmla="*/ 7557 w 204039"/>
              <a:gd name="connsiteY1" fmla="*/ 536549 h 687689"/>
              <a:gd name="connsiteX2" fmla="*/ 158697 w 204039"/>
              <a:gd name="connsiteY2" fmla="*/ 324952 h 687689"/>
              <a:gd name="connsiteX3" fmla="*/ 45342 w 204039"/>
              <a:gd name="connsiteY3" fmla="*/ 0 h 6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39" h="687689">
                <a:moveTo>
                  <a:pt x="204039" y="687689"/>
                </a:moveTo>
                <a:cubicBezTo>
                  <a:pt x="109576" y="642347"/>
                  <a:pt x="15114" y="597005"/>
                  <a:pt x="7557" y="536549"/>
                </a:cubicBezTo>
                <a:cubicBezTo>
                  <a:pt x="0" y="476093"/>
                  <a:pt x="152400" y="414377"/>
                  <a:pt x="158697" y="324952"/>
                </a:cubicBezTo>
                <a:cubicBezTo>
                  <a:pt x="164994" y="235527"/>
                  <a:pt x="105168" y="117763"/>
                  <a:pt x="45342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자유형 17"/>
          <p:cNvSpPr/>
          <p:nvPr/>
        </p:nvSpPr>
        <p:spPr>
          <a:xfrm rot="17605213">
            <a:off x="4422769" y="2509817"/>
            <a:ext cx="345520" cy="2140123"/>
          </a:xfrm>
          <a:custGeom>
            <a:avLst/>
            <a:gdLst>
              <a:gd name="connsiteX0" fmla="*/ 204039 w 204039"/>
              <a:gd name="connsiteY0" fmla="*/ 687689 h 687689"/>
              <a:gd name="connsiteX1" fmla="*/ 7557 w 204039"/>
              <a:gd name="connsiteY1" fmla="*/ 536549 h 687689"/>
              <a:gd name="connsiteX2" fmla="*/ 158697 w 204039"/>
              <a:gd name="connsiteY2" fmla="*/ 324952 h 687689"/>
              <a:gd name="connsiteX3" fmla="*/ 45342 w 204039"/>
              <a:gd name="connsiteY3" fmla="*/ 0 h 6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39" h="687689">
                <a:moveTo>
                  <a:pt x="204039" y="687689"/>
                </a:moveTo>
                <a:cubicBezTo>
                  <a:pt x="109576" y="642347"/>
                  <a:pt x="15114" y="597005"/>
                  <a:pt x="7557" y="536549"/>
                </a:cubicBezTo>
                <a:cubicBezTo>
                  <a:pt x="0" y="476093"/>
                  <a:pt x="152400" y="414377"/>
                  <a:pt x="158697" y="324952"/>
                </a:cubicBezTo>
                <a:cubicBezTo>
                  <a:pt x="164994" y="235527"/>
                  <a:pt x="105168" y="117763"/>
                  <a:pt x="45342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3685687"/>
            <a:ext cx="2175596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different definitions</a:t>
            </a:r>
          </a:p>
          <a:p>
            <a:pPr algn="ctr"/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of variable a</a:t>
            </a:r>
            <a:endParaRPr lang="ko-KR" altLang="en-US" dirty="0">
              <a:latin typeface="휴먼편지체" pitchFamily="18" charset="-127"/>
              <a:ea typeface="휴먼편지체" pitchFamily="18" charset="-127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Scope of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000132"/>
          </a:xfrm>
        </p:spPr>
        <p:txBody>
          <a:bodyPr/>
          <a:lstStyle/>
          <a:p>
            <a:r>
              <a:rPr lang="en-US" altLang="ko-KR" dirty="0" smtClean="0"/>
              <a:t>local static variable</a:t>
            </a:r>
          </a:p>
          <a:p>
            <a:pPr lvl="1"/>
            <a:r>
              <a:rPr lang="en-US" altLang="ko-KR" dirty="0" smtClean="0"/>
              <a:t>Local static variables of a function are kept intact when the function returns.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1836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func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() 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static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a = 0;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a++;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a &lt;&lt;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" ";</a:t>
            </a:r>
          </a:p>
          <a:p>
            <a:r>
              <a:rPr lang="en-US" altLang="ko-KR" dirty="0" smtClean="0">
                <a:latin typeface="Lucida Console" pitchFamily="49" charset="0"/>
              </a:rPr>
              <a:t>}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for(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=0;i&lt;10;++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)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	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func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();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1365" y="2859199"/>
            <a:ext cx="22028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휴먼편지체" pitchFamily="18" charset="-127"/>
                <a:ea typeface="휴먼편지체" pitchFamily="18" charset="-127"/>
                <a:cs typeface="Tahoma" pitchFamily="34" charset="0"/>
              </a:rPr>
              <a:t>Local Static Variable</a:t>
            </a:r>
            <a:endParaRPr lang="ko-KR" altLang="en-US" dirty="0">
              <a:latin typeface="휴먼편지체" pitchFamily="18" charset="-127"/>
              <a:ea typeface="휴먼편지체" pitchFamily="18" charset="-127"/>
              <a:cs typeface="Tahoma" pitchFamily="34" charset="0"/>
            </a:endParaRPr>
          </a:p>
        </p:txBody>
      </p:sp>
      <p:sp>
        <p:nvSpPr>
          <p:cNvPr id="6" name="자유형 5"/>
          <p:cNvSpPr/>
          <p:nvPr/>
        </p:nvSpPr>
        <p:spPr>
          <a:xfrm rot="21079091">
            <a:off x="3442767" y="3034709"/>
            <a:ext cx="1212633" cy="274573"/>
          </a:xfrm>
          <a:custGeom>
            <a:avLst/>
            <a:gdLst>
              <a:gd name="connsiteX0" fmla="*/ 891729 w 891729"/>
              <a:gd name="connsiteY0" fmla="*/ 149882 h 274573"/>
              <a:gd name="connsiteX1" fmla="*/ 498763 w 891729"/>
              <a:gd name="connsiteY1" fmla="*/ 255680 h 274573"/>
              <a:gd name="connsiteX2" fmla="*/ 377851 w 891729"/>
              <a:gd name="connsiteY2" fmla="*/ 36526 h 274573"/>
              <a:gd name="connsiteX3" fmla="*/ 0 w 891729"/>
              <a:gd name="connsiteY3" fmla="*/ 36526 h 27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729" h="274573">
                <a:moveTo>
                  <a:pt x="891729" y="149882"/>
                </a:moveTo>
                <a:cubicBezTo>
                  <a:pt x="738069" y="212227"/>
                  <a:pt x="584409" y="274573"/>
                  <a:pt x="498763" y="255680"/>
                </a:cubicBezTo>
                <a:cubicBezTo>
                  <a:pt x="413117" y="236787"/>
                  <a:pt x="460978" y="73052"/>
                  <a:pt x="377851" y="36526"/>
                </a:cubicBezTo>
                <a:cubicBezTo>
                  <a:pt x="294724" y="0"/>
                  <a:pt x="147362" y="18263"/>
                  <a:pt x="0" y="36526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8685" y="3854910"/>
            <a:ext cx="32480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 Qualifier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const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b="1" dirty="0" smtClean="0"/>
              <a:t>constant</a:t>
            </a:r>
            <a:r>
              <a:rPr lang="en-US" altLang="ko-KR" dirty="0" smtClean="0"/>
              <a:t> is a special kind of variable whose value cannot be altered in the program.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806" y="2575913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a = 3;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const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b = 5;	  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b is const variable</a:t>
            </a:r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endParaRPr lang="ko-KR" altLang="en-US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a = 7;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b = 7;		  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Compilation Error !</a:t>
            </a:r>
          </a:p>
          <a:p>
            <a:r>
              <a:rPr lang="en-US" altLang="ko-KR" dirty="0" smtClean="0">
                <a:latin typeface="Lucida Console" pitchFamily="49" charset="0"/>
              </a:rPr>
              <a:t>} </a:t>
            </a:r>
          </a:p>
          <a:p>
            <a:endParaRPr lang="ko-KR" altLang="en-US" dirty="0" smtClean="0">
              <a:solidFill>
                <a:srgbClr val="0080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Expressions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Arithmetic expressions</a:t>
            </a:r>
          </a:p>
          <a:p>
            <a:pPr>
              <a:buNone/>
            </a:pPr>
            <a:r>
              <a:rPr lang="en-US" altLang="ko-K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ko-K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+, -, *, /, %</a:t>
            </a:r>
            <a:endParaRPr lang="en-US" altLang="ko-K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altLang="ko-K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6 + 3 &lt;&lt; 6 - 3 &lt;&lt; 6 * 3 &lt;&lt; 6 / 3;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5 / 3 &lt;&lt; 5 % 3 &lt;&lt; 5.0 / 3.0;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Expressions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Numerical predicates</a:t>
            </a:r>
          </a:p>
          <a:p>
            <a:pPr>
              <a:buNone/>
            </a:pPr>
            <a:r>
              <a:rPr lang="en-US" altLang="ko-K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==, !=, &gt;, &lt;, &gt;=, &lt;=</a:t>
            </a: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= 50;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double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d = 50.0; </a:t>
            </a:r>
          </a:p>
          <a:p>
            <a:endParaRPr lang="ko-KR" altLang="en-US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(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== (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latin typeface="Lucida Console" pitchFamily="49" charset="0"/>
              </a:rPr>
              <a:t>)d);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((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double</a:t>
            </a:r>
            <a:r>
              <a:rPr lang="en-US" altLang="ko-KR" dirty="0" smtClean="0">
                <a:latin typeface="Lucida Console" pitchFamily="49" charset="0"/>
              </a:rPr>
              <a:t>) </a:t>
            </a:r>
            <a:r>
              <a:rPr lang="en-US" altLang="ko-KR" dirty="0" err="1" smtClean="0">
                <a:latin typeface="Lucida Console" pitchFamily="49" charset="0"/>
              </a:rPr>
              <a:t>i</a:t>
            </a:r>
            <a:r>
              <a:rPr lang="en-US" altLang="ko-KR" dirty="0" smtClean="0"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!= d);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Expressions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operator</a:t>
            </a:r>
          </a:p>
          <a:p>
            <a:pPr>
              <a:buNone/>
            </a:pPr>
            <a:r>
              <a:rPr lang="en-US" altLang="ko-KR" dirty="0" smtClean="0"/>
              <a:t>	   </a:t>
            </a:r>
            <a:r>
              <a:rPr lang="en-US" altLang="ko-KR" dirty="0" err="1" smtClean="0"/>
              <a:t>cond</a:t>
            </a:r>
            <a:r>
              <a:rPr lang="en-US" altLang="ko-KR" dirty="0" smtClean="0"/>
              <a:t> ? expr1 : expr2;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score;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cin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&gt;&gt; score;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“The score is “ &lt;&lt; score &lt;&lt;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     (score==1 ? “ point” : “ points”) &lt;&lt; “.”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     &lt;&lt;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Expressions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Memory management</a:t>
            </a:r>
          </a:p>
          <a:p>
            <a:pPr lvl="1"/>
            <a:r>
              <a:rPr lang="en-US" altLang="ko-KR" dirty="0" smtClean="0"/>
              <a:t>new, delete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*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v =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new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[10]</a:t>
            </a:r>
            <a:r>
              <a:rPr lang="en-US" altLang="ko-KR" dirty="0" smtClean="0">
                <a:latin typeface="Lucida Console" pitchFamily="49" charset="0"/>
              </a:rPr>
              <a:t>;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allocate ten consecutive 					// integer variables</a:t>
            </a:r>
          </a:p>
          <a:p>
            <a:endParaRPr lang="en-US" altLang="ko-KR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r>
              <a:rPr lang="en-US" altLang="ko-KR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smtClean="0">
                <a:solidFill>
                  <a:srgbClr val="0000FF"/>
                </a:solidFill>
                <a:latin typeface="Lucida Console" pitchFamily="49" charset="0"/>
              </a:rPr>
              <a:t>delete[]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v;	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de-allocate </a:t>
            </a:r>
            <a:r>
              <a:rPr lang="en-US" altLang="ko-KR" smtClean="0">
                <a:solidFill>
                  <a:srgbClr val="008000"/>
                </a:solidFill>
                <a:latin typeface="Lucida Console" pitchFamily="49" charset="0"/>
              </a:rPr>
              <a:t>the array</a:t>
            </a:r>
            <a:endParaRPr lang="en-US" altLang="ko-KR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Statements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statement</a:t>
            </a:r>
          </a:p>
          <a:p>
            <a:pPr lvl="1"/>
            <a:r>
              <a:rPr lang="en-US" altLang="ko-KR" b="1" dirty="0" smtClean="0"/>
              <a:t>if … else</a:t>
            </a:r>
            <a:r>
              <a:rPr lang="en-US" altLang="ko-KR" dirty="0" smtClean="0"/>
              <a:t>, switch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const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v = 5;</a:t>
            </a:r>
          </a:p>
          <a:p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if</a:t>
            </a:r>
            <a:r>
              <a:rPr lang="en-US" altLang="ko-KR" dirty="0" smtClean="0">
                <a:latin typeface="Lucida Console" pitchFamily="49" charset="0"/>
              </a:rPr>
              <a:t>(v &lt; 3)		std::</a:t>
            </a:r>
            <a:r>
              <a:rPr lang="en-US" altLang="ko-KR" dirty="0" err="1" smtClean="0">
                <a:latin typeface="Lucida Console" pitchFamily="49" charset="0"/>
              </a:rPr>
              <a:t>cout</a:t>
            </a:r>
            <a:r>
              <a:rPr lang="en-US" altLang="ko-KR" dirty="0" smtClean="0">
                <a:latin typeface="Lucida Console" pitchFamily="49" charset="0"/>
              </a:rPr>
              <a:t> &lt;&lt; “v is less than 3”;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else if</a:t>
            </a:r>
            <a:r>
              <a:rPr lang="en-US" altLang="ko-KR" dirty="0" smtClean="0">
                <a:latin typeface="Lucida Console" pitchFamily="49" charset="0"/>
              </a:rPr>
              <a:t>(v &lt; 5)  	std::</a:t>
            </a:r>
            <a:r>
              <a:rPr lang="en-US" altLang="ko-KR" dirty="0" err="1" smtClean="0">
                <a:latin typeface="Lucida Console" pitchFamily="49" charset="0"/>
              </a:rPr>
              <a:t>cout</a:t>
            </a:r>
            <a:r>
              <a:rPr lang="en-US" altLang="ko-KR" dirty="0" smtClean="0">
                <a:latin typeface="Lucida Console" pitchFamily="49" charset="0"/>
              </a:rPr>
              <a:t> &lt;&lt; “v is less than 5”;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else if</a:t>
            </a:r>
            <a:r>
              <a:rPr lang="en-US" altLang="ko-KR" dirty="0" smtClean="0">
                <a:latin typeface="Lucida Console" pitchFamily="49" charset="0"/>
              </a:rPr>
              <a:t>(v &lt; 7)  	std::</a:t>
            </a:r>
            <a:r>
              <a:rPr lang="en-US" altLang="ko-KR" dirty="0" err="1" smtClean="0">
                <a:latin typeface="Lucida Console" pitchFamily="49" charset="0"/>
              </a:rPr>
              <a:t>cout</a:t>
            </a:r>
            <a:r>
              <a:rPr lang="en-US" altLang="ko-KR" dirty="0" smtClean="0">
                <a:latin typeface="Lucida Console" pitchFamily="49" charset="0"/>
              </a:rPr>
              <a:t> &lt;&lt; “v is less than 7”;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else 		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“v is larger than 7”;	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compile &amp; execute (1.1)</a:t>
            </a:r>
          </a:p>
          <a:p>
            <a:r>
              <a:rPr lang="en-US" altLang="ko-KR" dirty="0" smtClean="0"/>
              <a:t>simple C++ program (1.2)</a:t>
            </a:r>
          </a:p>
          <a:p>
            <a:r>
              <a:rPr lang="en-US" altLang="ko-KR" dirty="0" smtClean="0"/>
              <a:t>comment (1.3)</a:t>
            </a:r>
          </a:p>
          <a:p>
            <a:r>
              <a:rPr lang="en-US" altLang="ko-KR" dirty="0" smtClean="0"/>
              <a:t>types, variables (2.1-2.8, 5.8, 7.5) </a:t>
            </a:r>
          </a:p>
          <a:p>
            <a:r>
              <a:rPr lang="en-US" altLang="ko-KR" dirty="0" smtClean="0"/>
              <a:t>scope of variables (2.3.6)</a:t>
            </a:r>
          </a:p>
          <a:p>
            <a:r>
              <a:rPr lang="en-US" altLang="ko-KR" dirty="0" smtClean="0"/>
              <a:t>const qualifier (2.4)</a:t>
            </a:r>
          </a:p>
          <a:p>
            <a:r>
              <a:rPr lang="en-US" altLang="ko-KR" dirty="0" smtClean="0"/>
              <a:t>basic expressions (5.1, 5.2, 5.4, 5.5, 5.7, 5.9, 5.11) </a:t>
            </a:r>
          </a:p>
          <a:p>
            <a:r>
              <a:rPr lang="en-US" altLang="ko-KR" dirty="0" smtClean="0"/>
              <a:t>basic statements (6.1-6.11)</a:t>
            </a:r>
          </a:p>
          <a:p>
            <a:r>
              <a:rPr lang="en-US" altLang="ko-KR" dirty="0" smtClean="0"/>
              <a:t>class (1.5)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Statements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statement</a:t>
            </a:r>
          </a:p>
          <a:p>
            <a:pPr lvl="1"/>
            <a:r>
              <a:rPr lang="en-US" altLang="ko-KR" dirty="0" smtClean="0"/>
              <a:t>if … else, </a:t>
            </a:r>
            <a:r>
              <a:rPr lang="en-US" altLang="ko-KR" b="1" dirty="0" smtClean="0"/>
              <a:t>switch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138314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const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v = 5;</a:t>
            </a:r>
          </a:p>
          <a:p>
            <a:endParaRPr lang="ko-KR" altLang="en-US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switch</a:t>
            </a:r>
            <a:r>
              <a:rPr lang="en-US" altLang="ko-KR" dirty="0" smtClean="0">
                <a:latin typeface="Lucida Console" pitchFamily="49" charset="0"/>
              </a:rPr>
              <a:t>(v)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	case 3: 	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“v is 3”;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break;</a:t>
            </a:r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case 5: 	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“v is 5”;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break;</a:t>
            </a:r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case 7: 	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“v is 7”;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break;</a:t>
            </a:r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default : 	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“v is not 3 or 5 or 7”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}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Statements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Loops</a:t>
            </a:r>
          </a:p>
          <a:p>
            <a:pPr lvl="1"/>
            <a:r>
              <a:rPr lang="en-US" altLang="ko-KR" b="1" dirty="0" smtClean="0"/>
              <a:t>for</a:t>
            </a:r>
            <a:r>
              <a:rPr lang="en-US" altLang="ko-KR" dirty="0" smtClean="0"/>
              <a:t>, while, </a:t>
            </a:r>
            <a:r>
              <a:rPr lang="en-US" altLang="ko-KR" dirty="0" err="1" smtClean="0"/>
              <a:t>do_while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Problem </a:t>
            </a:r>
          </a:p>
          <a:p>
            <a:pPr lvl="1"/>
            <a:r>
              <a:rPr lang="en-US" altLang="ko-KR" dirty="0" smtClean="0"/>
              <a:t>Do summation from 1 to 10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sum = 0;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for</a:t>
            </a:r>
            <a:r>
              <a:rPr lang="en-US" altLang="ko-KR" dirty="0" smtClean="0">
                <a:latin typeface="Lucida Console" pitchFamily="49" charset="0"/>
              </a:rPr>
              <a:t>(</a:t>
            </a:r>
            <a:r>
              <a:rPr lang="en-US" altLang="ko-KR" dirty="0" err="1" smtClean="0"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=1;i&lt;=10;++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)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sum +=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sum;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Statements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Loops</a:t>
            </a:r>
          </a:p>
          <a:p>
            <a:pPr lvl="1"/>
            <a:r>
              <a:rPr lang="en-US" altLang="ko-KR" dirty="0" smtClean="0"/>
              <a:t>for, </a:t>
            </a:r>
            <a:r>
              <a:rPr lang="en-US" altLang="ko-KR" b="1" dirty="0" smtClean="0"/>
              <a:t>while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do_while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Problem </a:t>
            </a:r>
          </a:p>
          <a:p>
            <a:pPr lvl="1"/>
            <a:r>
              <a:rPr lang="en-US" altLang="ko-KR" dirty="0" smtClean="0"/>
              <a:t>Do summation from 1 to 10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nn-NO" altLang="ko-KR" dirty="0" smtClean="0">
                <a:solidFill>
                  <a:srgbClr val="0000FF"/>
                </a:solidFill>
                <a:latin typeface="Lucida Console" pitchFamily="49" charset="0"/>
              </a:rPr>
              <a:t>   int </a:t>
            </a:r>
            <a:r>
              <a:rPr lang="nn-NO" altLang="ko-KR" dirty="0" smtClean="0">
                <a:solidFill>
                  <a:srgbClr val="010001"/>
                </a:solidFill>
                <a:latin typeface="Lucida Console" pitchFamily="49" charset="0"/>
              </a:rPr>
              <a:t>sum = 0, i = 1;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while</a:t>
            </a:r>
            <a:r>
              <a:rPr lang="en-US" altLang="ko-KR" dirty="0" smtClean="0">
                <a:latin typeface="Lucida Console" pitchFamily="49" charset="0"/>
              </a:rPr>
              <a:t>(</a:t>
            </a:r>
            <a:r>
              <a:rPr lang="en-US" altLang="ko-KR" dirty="0" err="1" smtClean="0"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&lt;= 10) 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sum +=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++;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}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sum;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Basic Statements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Loops</a:t>
            </a:r>
          </a:p>
          <a:p>
            <a:pPr lvl="1"/>
            <a:r>
              <a:rPr lang="en-US" altLang="ko-KR" dirty="0" smtClean="0"/>
              <a:t>for, while, </a:t>
            </a:r>
            <a:r>
              <a:rPr lang="en-US" altLang="ko-KR" b="1" dirty="0" err="1" smtClean="0"/>
              <a:t>do_while</a:t>
            </a:r>
            <a:endParaRPr lang="en-US" altLang="ko-KR" b="1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Problem </a:t>
            </a:r>
          </a:p>
          <a:p>
            <a:pPr lvl="1"/>
            <a:r>
              <a:rPr lang="en-US" altLang="ko-KR" dirty="0" smtClean="0"/>
              <a:t>Do summation from 1 to 10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nn-NO" altLang="ko-KR" dirty="0" smtClean="0">
                <a:solidFill>
                  <a:srgbClr val="0000FF"/>
                </a:solidFill>
                <a:latin typeface="Lucida Console" pitchFamily="49" charset="0"/>
              </a:rPr>
              <a:t>   int </a:t>
            </a:r>
            <a:r>
              <a:rPr lang="nn-NO" altLang="ko-KR" dirty="0" smtClean="0">
                <a:solidFill>
                  <a:srgbClr val="010001"/>
                </a:solidFill>
                <a:latin typeface="Lucida Console" pitchFamily="49" charset="0"/>
              </a:rPr>
              <a:t>sum = 0, i = 1;</a:t>
            </a:r>
            <a:endParaRPr lang="ko-KR" altLang="en-US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do </a:t>
            </a:r>
            <a:r>
              <a:rPr lang="en-US" altLang="ko-KR" dirty="0" smtClean="0">
                <a:latin typeface="Lucida Console" pitchFamily="49" charset="0"/>
              </a:rPr>
              <a:t>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	sum +=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	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++;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}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while</a:t>
            </a:r>
            <a:r>
              <a:rPr lang="en-US" altLang="ko-KR" dirty="0" smtClean="0">
                <a:latin typeface="Lucida Console" pitchFamily="49" charset="0"/>
              </a:rPr>
              <a:t>(</a:t>
            </a:r>
            <a:r>
              <a:rPr lang="en-US" altLang="ko-KR" dirty="0" err="1" smtClean="0">
                <a:latin typeface="Lucida Console" pitchFamily="49" charset="0"/>
              </a:rPr>
              <a:t>i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&lt;= 10);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sum;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Class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b="1" dirty="0" smtClean="0"/>
              <a:t>class</a:t>
            </a:r>
            <a:r>
              <a:rPr lang="en-US" altLang="ko-KR" dirty="0" smtClean="0"/>
              <a:t> consists of the </a:t>
            </a:r>
            <a:r>
              <a:rPr lang="en-US" altLang="ko-KR" dirty="0" err="1" smtClean="0"/>
              <a:t>datafields</a:t>
            </a:r>
            <a:r>
              <a:rPr lang="en-US" altLang="ko-KR" dirty="0" smtClean="0"/>
              <a:t> and interface.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605211"/>
            <a:ext cx="78581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sz="1400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sz="1400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class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Box { </a:t>
            </a: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public: </a:t>
            </a: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   void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print() {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  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&lt;&lt; height &lt;&lt; 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" " </a:t>
            </a:r>
            <a:r>
              <a:rPr lang="en-US" altLang="ko-KR" sz="1400" dirty="0" smtClean="0">
                <a:latin typeface="Lucida Console" pitchFamily="49" charset="0"/>
              </a:rPr>
              <a:t>&lt;&lt;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width &lt;&lt; </a:t>
            </a:r>
            <a:r>
              <a:rPr lang="en-US" altLang="ko-KR" sz="1400" dirty="0" smtClean="0">
                <a:solidFill>
                  <a:srgbClr val="A31515"/>
                </a:solidFill>
                <a:latin typeface="Lucida Console" pitchFamily="49" charset="0"/>
              </a:rPr>
              <a:t>" " </a:t>
            </a:r>
            <a:r>
              <a:rPr lang="en-US" altLang="ko-KR" sz="1400" dirty="0" smtClean="0">
                <a:latin typeface="Lucida Console" pitchFamily="49" charset="0"/>
              </a:rPr>
              <a:t>&lt;&lt;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length &lt;&lt; std::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ko-KR" altLang="en-US" sz="1400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double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height, width, length; 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}; </a:t>
            </a:r>
          </a:p>
          <a:p>
            <a:endParaRPr lang="ko-KR" altLang="en-US" sz="1400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Box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box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box.height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= 3;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box.width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= 5;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box.length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= 7;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   </a:t>
            </a:r>
            <a:r>
              <a:rPr lang="en-US" altLang="ko-KR" sz="1400" dirty="0" err="1" smtClean="0">
                <a:solidFill>
                  <a:srgbClr val="010001"/>
                </a:solidFill>
                <a:latin typeface="Lucida Console" pitchFamily="49" charset="0"/>
              </a:rPr>
              <a:t>box.print</a:t>
            </a:r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();</a:t>
            </a:r>
          </a:p>
          <a:p>
            <a:r>
              <a:rPr lang="en-US" altLang="ko-KR" sz="1400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Compile &amp; Execute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467137"/>
            <a:ext cx="37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Write or edit source code</a:t>
            </a:r>
            <a:endParaRPr lang="ko-KR" altLang="en-US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571744"/>
            <a:ext cx="37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Compile source code</a:t>
            </a:r>
            <a:endParaRPr lang="ko-KR" altLang="en-US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681715"/>
            <a:ext cx="37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Link object code</a:t>
            </a:r>
            <a:endParaRPr lang="ko-KR" altLang="en-US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824723"/>
            <a:ext cx="37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Run program</a:t>
            </a:r>
            <a:endParaRPr lang="ko-KR" altLang="en-US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0815" y="200024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Fix bugs that emerge </a:t>
            </a:r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during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compilation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위로 구부러진 화살표 11"/>
          <p:cNvSpPr/>
          <p:nvPr/>
        </p:nvSpPr>
        <p:spPr>
          <a:xfrm rot="16200000">
            <a:off x="3964777" y="1964521"/>
            <a:ext cx="1250165" cy="53578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U자형 화살표 14"/>
          <p:cNvSpPr/>
          <p:nvPr/>
        </p:nvSpPr>
        <p:spPr>
          <a:xfrm rot="5400000" flipH="1">
            <a:off x="3893339" y="1893083"/>
            <a:ext cx="3714776" cy="2786082"/>
          </a:xfrm>
          <a:prstGeom prst="uturnArrow">
            <a:avLst>
              <a:gd name="adj1" fmla="val 2692"/>
              <a:gd name="adj2" fmla="val 4913"/>
              <a:gd name="adj3" fmla="val 7125"/>
              <a:gd name="adj4" fmla="val 43750"/>
              <a:gd name="adj5" fmla="val 91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9080" y="278605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Fix bugs that emerge </a:t>
            </a:r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during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execution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아래쪽 화살표 17"/>
          <p:cNvSpPr/>
          <p:nvPr/>
        </p:nvSpPr>
        <p:spPr>
          <a:xfrm>
            <a:off x="2164176" y="2039429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아래쪽 화살표 18"/>
          <p:cNvSpPr/>
          <p:nvPr/>
        </p:nvSpPr>
        <p:spPr>
          <a:xfrm>
            <a:off x="2171168" y="314324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아래쪽 화살표 19"/>
          <p:cNvSpPr/>
          <p:nvPr/>
        </p:nvSpPr>
        <p:spPr>
          <a:xfrm>
            <a:off x="2175357" y="428625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 Simple C++ Program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156" y="1237292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“Hello, World” &lt;&lt;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</a:t>
            </a:r>
            <a:endParaRPr lang="ko-KR" altLang="en-US" dirty="0">
              <a:latin typeface="Lucida Console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41" y="3000372"/>
            <a:ext cx="44672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Putting Comments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Comments</a:t>
            </a:r>
            <a:r>
              <a:rPr lang="en-US" altLang="ko-KR" dirty="0" smtClean="0"/>
              <a:t> are ignored by the compiler.</a:t>
            </a:r>
          </a:p>
          <a:p>
            <a:r>
              <a:rPr lang="en-US" altLang="ko-KR" dirty="0" smtClean="0"/>
              <a:t>Comments can help readers understand the code.</a:t>
            </a:r>
          </a:p>
          <a:p>
            <a:pPr lvl="1"/>
            <a:r>
              <a:rPr lang="en-US" altLang="ko-KR" dirty="0" smtClean="0"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</a:t>
            </a:r>
          </a:p>
          <a:p>
            <a:pPr lvl="1"/>
            <a:r>
              <a:rPr lang="en-US" altLang="ko-KR" dirty="0" smtClean="0"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/* … */</a:t>
            </a:r>
            <a:endParaRPr lang="ko-KR" altLang="en-US" dirty="0">
              <a:solidFill>
                <a:srgbClr val="00B050"/>
              </a:solidFill>
              <a:latin typeface="Lucida Console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156" y="2873191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u = 1, v = 2;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u + v;	   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sum of u and v</a:t>
            </a:r>
          </a:p>
          <a:p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				   /* sum of u and v */</a:t>
            </a:r>
          </a:p>
          <a:p>
            <a:r>
              <a:rPr lang="en-US" altLang="ko-KR" dirty="0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Types,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Primitive built-in types</a:t>
            </a:r>
          </a:p>
          <a:p>
            <a:pPr lvl="1"/>
            <a:r>
              <a:rPr lang="en-US" altLang="ko-KR" sz="1800" dirty="0" smtClean="0">
                <a:latin typeface="Lucida Console" pitchFamily="49" charset="0"/>
              </a:rPr>
              <a:t>void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800" dirty="0" err="1" smtClean="0">
                <a:latin typeface="Lucida Console" pitchFamily="49" charset="0"/>
              </a:rPr>
              <a:t>bool</a:t>
            </a:r>
            <a:r>
              <a:rPr lang="en-US" altLang="ko-KR" sz="1800" dirty="0" smtClean="0">
                <a:latin typeface="Lucida Console" pitchFamily="49" charset="0"/>
              </a:rPr>
              <a:t>, char, </a:t>
            </a:r>
            <a:r>
              <a:rPr lang="en-US" altLang="ko-KR" sz="1800" dirty="0" err="1" smtClean="0">
                <a:latin typeface="Lucida Console" pitchFamily="49" charset="0"/>
              </a:rPr>
              <a:t>w_char</a:t>
            </a:r>
            <a:r>
              <a:rPr lang="en-US" altLang="ko-KR" sz="1800" dirty="0" smtClean="0">
                <a:latin typeface="Lucida Console" pitchFamily="49" charset="0"/>
              </a:rPr>
              <a:t>, short, </a:t>
            </a:r>
            <a:r>
              <a:rPr lang="en-US" altLang="ko-KR" sz="1800" dirty="0" err="1" smtClean="0">
                <a:latin typeface="Lucida Console" pitchFamily="49" charset="0"/>
              </a:rPr>
              <a:t>int</a:t>
            </a:r>
            <a:r>
              <a:rPr lang="en-US" altLang="ko-KR" sz="1800" dirty="0" smtClean="0">
                <a:latin typeface="Lucida Console" pitchFamily="49" charset="0"/>
              </a:rPr>
              <a:t>, long, float, double </a:t>
            </a:r>
          </a:p>
          <a:p>
            <a:pPr lvl="1"/>
            <a:r>
              <a:rPr lang="en-US" altLang="ko-KR" sz="1800" dirty="0" smtClean="0">
                <a:latin typeface="Lucida Console" pitchFamily="49" charset="0"/>
              </a:rPr>
              <a:t>unsigned char, unsigned </a:t>
            </a:r>
            <a:r>
              <a:rPr lang="en-US" altLang="ko-KR" sz="1800" dirty="0" err="1" smtClean="0">
                <a:latin typeface="Lucida Console" pitchFamily="49" charset="0"/>
              </a:rPr>
              <a:t>int</a:t>
            </a:r>
            <a:r>
              <a:rPr lang="en-US" altLang="ko-KR" sz="1800" dirty="0" smtClean="0">
                <a:latin typeface="Lucida Console" pitchFamily="49" charset="0"/>
              </a:rPr>
              <a:t>, … 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034" y="2843941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height = 11, width = 9, length = 40;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result = height * width * length; </a:t>
            </a:r>
          </a:p>
          <a:p>
            <a:endParaRPr lang="en-US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"The volume of the box car is ";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result &lt;&lt;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endl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Types,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Enumerations</a:t>
            </a:r>
          </a:p>
          <a:p>
            <a:pPr lvl="1"/>
            <a:r>
              <a:rPr lang="en-US" altLang="ko-KR" b="1" dirty="0" smtClean="0"/>
              <a:t>Enumerations</a:t>
            </a:r>
            <a:r>
              <a:rPr lang="en-US" altLang="ko-KR" dirty="0" smtClean="0"/>
              <a:t> provide an alternative method for defining/grouping sets of integer type constants.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60336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 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enum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Forms { shape = 1, sphere, cylinder, polygon };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shape &lt;&lt; sphere &lt;&lt; cylinder &lt;&lt; polygon;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Types,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t</a:t>
            </a:r>
            <a:r>
              <a:rPr lang="en-US" altLang="ko-KR" sz="2000" dirty="0" err="1" smtClean="0"/>
              <a:t>ypedef</a:t>
            </a:r>
            <a:endParaRPr lang="en-US" altLang="ko-KR" sz="2000" dirty="0" smtClean="0"/>
          </a:p>
          <a:p>
            <a:pPr lvl="1"/>
            <a:r>
              <a:rPr lang="en-US" altLang="ko-KR" sz="1800" b="1" dirty="0" err="1" smtClean="0"/>
              <a:t>typedef</a:t>
            </a:r>
            <a:r>
              <a:rPr lang="en-US" altLang="ko-KR" sz="1800" dirty="0" smtClean="0"/>
              <a:t> </a:t>
            </a:r>
            <a:r>
              <a:rPr lang="en-US" altLang="ko-KR" dirty="0" smtClean="0"/>
              <a:t>allows</a:t>
            </a:r>
            <a:r>
              <a:rPr lang="en-US" altLang="ko-KR" sz="1800" dirty="0" smtClean="0"/>
              <a:t> us to define a synonym for a type</a:t>
            </a:r>
            <a:endParaRPr lang="ko-KR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typedef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double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wages;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wages is double </a:t>
            </a: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typedef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exam_score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</a:t>
            </a:r>
            <a:r>
              <a:rPr lang="en-US" altLang="ko-KR" dirty="0" err="1" smtClean="0">
                <a:solidFill>
                  <a:srgbClr val="008000"/>
                </a:solidFill>
                <a:latin typeface="Lucida Console" pitchFamily="49" charset="0"/>
              </a:rPr>
              <a:t>exam_score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 is </a:t>
            </a:r>
            <a:r>
              <a:rPr lang="en-US" altLang="ko-KR" dirty="0" err="1" smtClean="0">
                <a:solidFill>
                  <a:srgbClr val="008000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	</a:t>
            </a: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typedef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wages salary;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salary is wages (double)</a:t>
            </a:r>
          </a:p>
          <a:p>
            <a:endParaRPr lang="ko-KR" altLang="en-US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wages 	  wage0 = 200, wage1 = 300;</a:t>
            </a:r>
          </a:p>
          <a:p>
            <a:r>
              <a:rPr lang="it-IT" altLang="ko-KR" dirty="0" smtClean="0">
                <a:solidFill>
                  <a:srgbClr val="010001"/>
                </a:solidFill>
                <a:latin typeface="Lucida Console" pitchFamily="49" charset="0"/>
              </a:rPr>
              <a:t>   exam_score  score0 = 90, score1 = 100;</a:t>
            </a:r>
          </a:p>
          <a:p>
            <a:endParaRPr lang="it-IT" altLang="ko-KR" dirty="0" smtClean="0">
              <a:solidFill>
                <a:srgbClr val="010001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wages0 &lt;&lt; score0;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wages1 &lt;&lt; score1;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Types,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43536"/>
          </a:xfrm>
        </p:spPr>
        <p:txBody>
          <a:bodyPr/>
          <a:lstStyle/>
          <a:p>
            <a:r>
              <a:rPr lang="en-US" altLang="ko-KR" dirty="0" err="1" smtClean="0"/>
              <a:t>sizeof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b="1" dirty="0" err="1" smtClean="0"/>
              <a:t>sizeof</a:t>
            </a:r>
            <a:r>
              <a:rPr lang="en-US" altLang="ko-KR" dirty="0" smtClean="0"/>
              <a:t> operator returns the size (in bytes) of a type or an object.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8215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#include 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&lt;</a:t>
            </a:r>
            <a:r>
              <a:rPr lang="en-US" altLang="ko-KR" dirty="0" err="1" smtClean="0">
                <a:solidFill>
                  <a:srgbClr val="A31515"/>
                </a:solidFill>
                <a:latin typeface="Lucida Console" pitchFamily="49" charset="0"/>
              </a:rPr>
              <a:t>iostream</a:t>
            </a:r>
            <a:r>
              <a:rPr lang="en-US" altLang="ko-KR" dirty="0" smtClean="0">
                <a:solidFill>
                  <a:srgbClr val="A31515"/>
                </a:solidFill>
                <a:latin typeface="Lucida Console" pitchFamily="49" charset="0"/>
              </a:rPr>
              <a:t>&gt; </a:t>
            </a:r>
          </a:p>
          <a:p>
            <a:endParaRPr lang="ko-KR" altLang="en-US" dirty="0" smtClean="0">
              <a:solidFill>
                <a:srgbClr val="A31515"/>
              </a:solidFill>
              <a:latin typeface="Lucida Console" pitchFamily="49" charset="0"/>
            </a:endParaRP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typedef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double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wages;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wages is double </a:t>
            </a:r>
          </a:p>
          <a:p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typedef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exam_score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	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// </a:t>
            </a:r>
            <a:r>
              <a:rPr lang="en-US" altLang="ko-KR" dirty="0" err="1" smtClean="0">
                <a:solidFill>
                  <a:srgbClr val="008000"/>
                </a:solidFill>
                <a:latin typeface="Lucida Console" pitchFamily="49" charset="0"/>
              </a:rPr>
              <a:t>exam_score</a:t>
            </a:r>
            <a:r>
              <a:rPr lang="en-US" altLang="ko-KR" dirty="0" smtClean="0">
                <a:solidFill>
                  <a:srgbClr val="008000"/>
                </a:solidFill>
                <a:latin typeface="Lucida Console" pitchFamily="49" charset="0"/>
              </a:rPr>
              <a:t> is </a:t>
            </a:r>
            <a:r>
              <a:rPr lang="en-US" altLang="ko-KR" dirty="0" err="1" smtClean="0">
                <a:solidFill>
                  <a:srgbClr val="008000"/>
                </a:solidFill>
                <a:latin typeface="Lucida Console" pitchFamily="49" charset="0"/>
              </a:rPr>
              <a:t>int</a:t>
            </a:r>
            <a:endParaRPr lang="en-US" altLang="ko-KR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endParaRPr lang="ko-KR" altLang="en-US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void 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main() { 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wages w;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) &lt;&lt;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exam_score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);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(double) &lt;&lt;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wages);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  std::</a:t>
            </a:r>
            <a:r>
              <a:rPr lang="en-US" altLang="ko-KR" dirty="0" err="1" smtClean="0">
                <a:solidFill>
                  <a:srgbClr val="010001"/>
                </a:solidFill>
                <a:latin typeface="Lucida Console" pitchFamily="49" charset="0"/>
              </a:rPr>
              <a:t>cout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 &lt;&lt; </a:t>
            </a:r>
            <a:r>
              <a:rPr lang="en-US" altLang="ko-KR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altLang="ko-KR" dirty="0" smtClean="0">
                <a:solidFill>
                  <a:srgbClr val="0000FF"/>
                </a:solidFill>
                <a:latin typeface="Lucida Console" pitchFamily="49" charset="0"/>
              </a:rPr>
              <a:t>(w)</a:t>
            </a:r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;</a:t>
            </a:r>
          </a:p>
          <a:p>
            <a:r>
              <a:rPr lang="en-US" altLang="ko-KR" dirty="0" smtClean="0">
                <a:solidFill>
                  <a:srgbClr val="010001"/>
                </a:solidFill>
                <a:latin typeface="Lucida Console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1149</Words>
  <Application>Microsoft Office PowerPoint</Application>
  <PresentationFormat>화면 슬라이드 쇼(4:3)</PresentationFormat>
  <Paragraphs>334</Paragraphs>
  <Slides>24</Slides>
  <Notes>24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PowerPoint 프레젠테이션</vt:lpstr>
      <vt:lpstr>Contents</vt:lpstr>
      <vt:lpstr>Compile &amp; Execute</vt:lpstr>
      <vt:lpstr>A Simple C++ Program</vt:lpstr>
      <vt:lpstr>Putting Comments</vt:lpstr>
      <vt:lpstr>Types, Variables</vt:lpstr>
      <vt:lpstr>Types, Variables</vt:lpstr>
      <vt:lpstr>Types, Variables</vt:lpstr>
      <vt:lpstr>Types, Variables</vt:lpstr>
      <vt:lpstr>Scope of Variables</vt:lpstr>
      <vt:lpstr>Scope of Variables</vt:lpstr>
      <vt:lpstr>Scope of Variables</vt:lpstr>
      <vt:lpstr>Scope of Variables</vt:lpstr>
      <vt:lpstr>Const Qualifier</vt:lpstr>
      <vt:lpstr>Basic Expressions</vt:lpstr>
      <vt:lpstr>Basic Expressions</vt:lpstr>
      <vt:lpstr>Basic Expressions</vt:lpstr>
      <vt:lpstr>Basic Expressions</vt:lpstr>
      <vt:lpstr>Basic Statements</vt:lpstr>
      <vt:lpstr>Basic Statements</vt:lpstr>
      <vt:lpstr>Basic Statements</vt:lpstr>
      <vt:lpstr>Basic Statements</vt:lpstr>
      <vt:lpstr>Basic Statements</vt:lpstr>
      <vt:lpstr>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hslee</dc:creator>
  <cp:lastModifiedBy>ilhoejung</cp:lastModifiedBy>
  <cp:revision>197</cp:revision>
  <dcterms:created xsi:type="dcterms:W3CDTF">2010-03-04T09:36:38Z</dcterms:created>
  <dcterms:modified xsi:type="dcterms:W3CDTF">2013-03-05T16:01:26Z</dcterms:modified>
</cp:coreProperties>
</file>